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64" r:id="rId4"/>
    <p:sldId id="265" r:id="rId5"/>
    <p:sldId id="258" r:id="rId6"/>
    <p:sldId id="259" r:id="rId7"/>
    <p:sldId id="260" r:id="rId8"/>
    <p:sldId id="261" r:id="rId9"/>
    <p:sldId id="262" r:id="rId10"/>
    <p:sldId id="263" r:id="rId11"/>
  </p:sldIdLst>
  <p:sldSz cx="9144000" cy="5143500" type="screen16x9"/>
  <p:notesSz cx="6858000" cy="9144000"/>
  <p:embeddedFontLst>
    <p:embeddedFont>
      <p:font typeface="Maven Pro" panose="020B0604020202020204" charset="0"/>
      <p:regular r:id="rId13"/>
      <p:bold r:id="rId14"/>
    </p:embeddedFont>
    <p:embeddedFont>
      <p:font typeface="Nunito" pitchFamily="2" charset="0"/>
      <p:regular r:id="rId15"/>
      <p:bold r:id="rId16"/>
      <p:italic r:id="rId17"/>
      <p:boldItalic r:id="rId18"/>
    </p:embeddedFont>
    <p:embeddedFont>
      <p:font typeface="Playfair Display"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4E384D-3C57-4C89-8E84-667C42E19548}" v="604" dt="2024-04-25T14:25:09.376"/>
    <p1510:client id="{B2A67F09-09F1-4CEC-A2C4-5BC13FA476B9}" v="9" dt="2024-04-25T16:41:51.380"/>
    <p1510:client id="{B93F7228-CDDF-4D84-92A6-A719836B8FFD}" v="48" dt="2024-04-25T15:36:20.755"/>
    <p1510:client id="{D0A87331-11C5-43F5-A339-1CBE4ECD511E}" v="185" dt="2024-04-25T16:06:18.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f7b56025c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f7b56025c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7b56025c5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7b56025c5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7b56025c5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7b56025c5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5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f7b56025c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f7b56025c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13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7b56025c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7b56025c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f7b56025c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f7b56025c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f7b56025c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f7b56025c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f7b56025c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f7b56025c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f7de229852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f7de229852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718100" y="887662"/>
            <a:ext cx="4573428" cy="24776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140"/>
              <a:t>The Effect Of Hurricanes on surface water Salinity Levels</a:t>
            </a:r>
            <a:endParaRPr sz="4140"/>
          </a:p>
        </p:txBody>
      </p:sp>
      <p:sp>
        <p:nvSpPr>
          <p:cNvPr id="278" name="Google Shape;278;p13"/>
          <p:cNvSpPr txBox="1">
            <a:spLocks noGrp="1"/>
          </p:cNvSpPr>
          <p:nvPr>
            <p:ph type="subTitle" idx="1"/>
          </p:nvPr>
        </p:nvSpPr>
        <p:spPr>
          <a:xfrm>
            <a:off x="458899" y="3807502"/>
            <a:ext cx="5102451" cy="966423"/>
          </a:xfrm>
          <a:prstGeom prst="rect">
            <a:avLst/>
          </a:prstGeom>
        </p:spPr>
        <p:txBody>
          <a:bodyPr spcFirstLastPara="1" wrap="square" lIns="91425" tIns="91425" rIns="91425" bIns="91425" anchor="t" anchorCtr="0">
            <a:normAutofit fontScale="40000" lnSpcReduction="20000"/>
          </a:bodyPr>
          <a:lstStyle/>
          <a:p>
            <a:pPr marL="0" lvl="0" indent="0" algn="ctr" rtl="0">
              <a:lnSpc>
                <a:spcPct val="200000"/>
              </a:lnSpc>
              <a:spcBef>
                <a:spcPts val="0"/>
              </a:spcBef>
              <a:spcAft>
                <a:spcPts val="0"/>
              </a:spcAft>
              <a:buNone/>
            </a:pPr>
            <a:r>
              <a:rPr lang="en" sz="3600" b="1">
                <a:latin typeface="Maven Pro"/>
                <a:ea typeface="Maven Pro"/>
                <a:cs typeface="Maven Pro"/>
                <a:sym typeface="Maven Pro"/>
              </a:rPr>
              <a:t>Christopher Andalia, Joseph Hallack, and William Thomas</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0"/>
          <p:cNvSpPr txBox="1">
            <a:spLocks noGrp="1"/>
          </p:cNvSpPr>
          <p:nvPr>
            <p:ph type="title"/>
          </p:nvPr>
        </p:nvSpPr>
        <p:spPr>
          <a:xfrm>
            <a:off x="1162875" y="217050"/>
            <a:ext cx="7030500" cy="4709400"/>
          </a:xfrm>
          <a:prstGeom prst="rect">
            <a:avLst/>
          </a:prstGeom>
          <a:solidFill>
            <a:schemeClr val="lt2"/>
          </a:solidFill>
        </p:spPr>
        <p:txBody>
          <a:bodyPr spcFirstLastPara="1" wrap="square" lIns="91425" tIns="91425" rIns="91425" bIns="91425" anchor="t" anchorCtr="0">
            <a:noAutofit/>
          </a:bodyPr>
          <a:lstStyle/>
          <a:p>
            <a:pPr marL="0" lvl="0" indent="0" algn="ctr" rtl="0">
              <a:lnSpc>
                <a:spcPct val="200000"/>
              </a:lnSpc>
              <a:spcBef>
                <a:spcPts val="0"/>
              </a:spcBef>
              <a:spcAft>
                <a:spcPts val="0"/>
              </a:spcAft>
              <a:buSzPts val="990"/>
              <a:buNone/>
            </a:pPr>
            <a:r>
              <a:rPr lang="en" sz="1600">
                <a:solidFill>
                  <a:srgbClr val="000000"/>
                </a:solidFill>
                <a:latin typeface="Times New Roman"/>
                <a:ea typeface="Times New Roman"/>
                <a:cs typeface="Times New Roman"/>
                <a:sym typeface="Times New Roman"/>
              </a:rPr>
              <a:t>Bibliography:</a:t>
            </a:r>
            <a:endParaRPr sz="1600">
              <a:solidFill>
                <a:srgbClr val="000000"/>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SzPts val="990"/>
              <a:buNone/>
            </a:pPr>
            <a:r>
              <a:rPr lang="en" sz="800" b="0">
                <a:solidFill>
                  <a:srgbClr val="000000"/>
                </a:solidFill>
                <a:latin typeface="Times New Roman"/>
                <a:ea typeface="Times New Roman"/>
                <a:cs typeface="Times New Roman"/>
                <a:sym typeface="Times New Roman"/>
              </a:rPr>
              <a:t>Cañedo-Argüelles, M., Kefford, B. J., Piscart, C., Prat, N., Schäfer, R. B., &amp; Schulz, C. J. (2013). Salinisation of rivers: an urgent ecological issue. Environmental pollution, 173, 157-167.</a:t>
            </a:r>
            <a:endParaRPr sz="800" b="0">
              <a:solidFill>
                <a:srgbClr val="000000"/>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SzPts val="990"/>
              <a:buNone/>
            </a:pPr>
            <a:r>
              <a:rPr lang="en" sz="800" b="0">
                <a:solidFill>
                  <a:srgbClr val="000000"/>
                </a:solidFill>
                <a:latin typeface="Times New Roman"/>
                <a:ea typeface="Times New Roman"/>
                <a:cs typeface="Times New Roman"/>
                <a:sym typeface="Times New Roman"/>
              </a:rPr>
              <a:t>Herbert, E. R., Boon, P., Burgin, A. J., Neubauer, S. C., Franklin, R. B., Ardón, M., ... &amp; Gell, P. (2015). A global perspective on wetland salinization: ecological consequences of a growing threat to freshwater wetlands. Ecosphere, 6(10), 1-43.</a:t>
            </a:r>
            <a:endParaRPr sz="800" b="0">
              <a:solidFill>
                <a:srgbClr val="000000"/>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SzPts val="990"/>
              <a:buNone/>
            </a:pPr>
            <a:r>
              <a:rPr lang="en" sz="800" b="0">
                <a:solidFill>
                  <a:srgbClr val="000000"/>
                </a:solidFill>
                <a:latin typeface="Times New Roman"/>
                <a:ea typeface="Times New Roman"/>
                <a:cs typeface="Times New Roman"/>
                <a:sym typeface="Times New Roman"/>
              </a:rPr>
              <a:t>Jolly, I. D., McEwan, K. L., &amp; Holland, K. L. (2008). A review of groundwater–surface water interactions in arid/semi-arid wetlands and the consequences of salinity for wetland ecology. Ecohydrology: Ecosystems, Land and Water Process Interactions, Ecohydrogeomorphology, 1(1), 43-58.</a:t>
            </a:r>
            <a:endParaRPr sz="800" b="0">
              <a:solidFill>
                <a:srgbClr val="000000"/>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SzPts val="990"/>
              <a:buNone/>
            </a:pPr>
            <a:r>
              <a:rPr lang="en" sz="800" b="0">
                <a:solidFill>
                  <a:srgbClr val="000000"/>
                </a:solidFill>
                <a:latin typeface="Times New Roman"/>
                <a:ea typeface="Times New Roman"/>
                <a:cs typeface="Times New Roman"/>
                <a:sym typeface="Times New Roman"/>
              </a:rPr>
              <a:t>Machado, R. M. A., &amp; Serralheiro, R. P. (2017). Soil salinity: effect on vegetable crop growth. Management practices to prevent and mitigate soil salinization. Horticulturae, 3(2), 30.</a:t>
            </a:r>
            <a:endParaRPr sz="800" b="0">
              <a:solidFill>
                <a:srgbClr val="000000"/>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SzPts val="990"/>
              <a:buNone/>
            </a:pPr>
            <a:r>
              <a:rPr lang="en" sz="800" b="0">
                <a:solidFill>
                  <a:srgbClr val="000000"/>
                </a:solidFill>
                <a:latin typeface="Times New Roman"/>
                <a:ea typeface="Times New Roman"/>
                <a:cs typeface="Times New Roman"/>
                <a:sym typeface="Times New Roman"/>
              </a:rPr>
              <a:t>Werner, A. D., Bakker, M., Post, V. E., Vandenbohede, A., Lu, C., Ataie-Ashtiani, B., ... &amp; Barry, D. A. (2013). Seawater intrusion processes, investigation and management: recent advances and future challenges. Advances in water resources, 51, 3-26.</a:t>
            </a:r>
            <a:endParaRPr sz="800" b="0">
              <a:solidFill>
                <a:srgbClr val="000000"/>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SzPts val="990"/>
              <a:buNone/>
            </a:pPr>
            <a:r>
              <a:rPr lang="en" sz="800" b="0">
                <a:solidFill>
                  <a:srgbClr val="000000"/>
                </a:solidFill>
                <a:latin typeface="Times New Roman"/>
                <a:ea typeface="Times New Roman"/>
                <a:cs typeface="Times New Roman"/>
                <a:sym typeface="Times New Roman"/>
              </a:rPr>
              <a:t> Babaei, A. A., Ghassemi, H., &amp; Dehghanian, A. (2014). Effects of salinity on corrosion behavior of 316L stainless steel in petrochemical industries. Journal of Solid State Electrochemistry, 18(8), 2043-2048.</a:t>
            </a:r>
            <a:endParaRPr sz="800" b="0">
              <a:solidFill>
                <a:srgbClr val="000000"/>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SzPts val="990"/>
              <a:buNone/>
            </a:pPr>
            <a:r>
              <a:rPr lang="en" sz="800" b="0">
                <a:solidFill>
                  <a:srgbClr val="000000"/>
                </a:solidFill>
                <a:latin typeface="Times New Roman"/>
                <a:ea typeface="Times New Roman"/>
                <a:cs typeface="Times New Roman"/>
                <a:sym typeface="Times New Roman"/>
              </a:rPr>
              <a:t> Talukder, M. R. R., Rutherford, S., Huang, C., Phung, D., Islam, M. Z., &amp; Chu, C. (2017). Drinking water salinity and risk of hypertension: A systematic review and meta-analysis. Archives of environmental &amp; occupational health, 72(3), 126-138.</a:t>
            </a:r>
            <a:endParaRPr sz="800" b="0">
              <a:solidFill>
                <a:srgbClr val="000000"/>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SzPts val="990"/>
              <a:buNone/>
            </a:pPr>
            <a:r>
              <a:rPr lang="en" sz="800" b="0">
                <a:solidFill>
                  <a:srgbClr val="000000"/>
                </a:solidFill>
                <a:latin typeface="Times New Roman"/>
                <a:ea typeface="Times New Roman"/>
                <a:cs typeface="Times New Roman"/>
                <a:sym typeface="Times New Roman"/>
              </a:rPr>
              <a:t>U.S. Geological Survey. (2024). Surface Water Salinity Data. Retrieved from https://fl.water.usgs.gov/mapper/site_info.php?site=250802081035500&amp;agency=USGS&amp;info=sal</a:t>
            </a:r>
            <a:endParaRPr sz="8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0" y="-10401"/>
            <a:ext cx="9144000" cy="52006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cleaning data:</a:t>
            </a:r>
            <a:endParaRPr/>
          </a:p>
        </p:txBody>
      </p:sp>
      <p:sp>
        <p:nvSpPr>
          <p:cNvPr id="284" name="Google Shape;284;p14"/>
          <p:cNvSpPr txBox="1">
            <a:spLocks noGrp="1"/>
          </p:cNvSpPr>
          <p:nvPr>
            <p:ph type="body" idx="1"/>
          </p:nvPr>
        </p:nvSpPr>
        <p:spPr>
          <a:xfrm>
            <a:off x="105456" y="1282380"/>
            <a:ext cx="4917000" cy="3656751"/>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US" sz="1700"/>
              <a:t>Cleaning data:</a:t>
            </a:r>
          </a:p>
          <a:p>
            <a:pPr marL="120650" lvl="0" indent="0" algn="l" rtl="0">
              <a:spcBef>
                <a:spcPts val="0"/>
              </a:spcBef>
              <a:spcAft>
                <a:spcPts val="0"/>
              </a:spcAft>
              <a:buSzPts val="1700"/>
              <a:buNone/>
            </a:pPr>
            <a:endParaRPr lang="en-US" sz="1700"/>
          </a:p>
          <a:p>
            <a:pPr marL="120650" lvl="0" indent="0" algn="l" rtl="0">
              <a:spcBef>
                <a:spcPts val="0"/>
              </a:spcBef>
              <a:spcAft>
                <a:spcPts val="0"/>
              </a:spcAft>
              <a:buSzPts val="1700"/>
              <a:buNone/>
            </a:pPr>
            <a:r>
              <a:rPr lang="en-US" sz="1700"/>
              <a:t>	1.  slice and dice through dates (focusing on Hurricanes Ian and Nicole in 2022)</a:t>
            </a:r>
          </a:p>
          <a:p>
            <a:pPr marL="120650" lvl="0" indent="0" algn="l" rtl="0">
              <a:spcBef>
                <a:spcPts val="0"/>
              </a:spcBef>
              <a:spcAft>
                <a:spcPts val="0"/>
              </a:spcAft>
              <a:buSzPts val="1700"/>
              <a:buNone/>
            </a:pPr>
            <a:endParaRPr lang="en-US" sz="1700"/>
          </a:p>
          <a:p>
            <a:pPr marL="120650" lvl="0" indent="0" algn="l" rtl="0">
              <a:spcBef>
                <a:spcPts val="0"/>
              </a:spcBef>
              <a:spcAft>
                <a:spcPts val="0"/>
              </a:spcAft>
              <a:buSzPts val="1700"/>
              <a:buNone/>
            </a:pPr>
            <a:r>
              <a:rPr lang="en-US" sz="1700"/>
              <a:t>	2. Cut </a:t>
            </a:r>
            <a:r>
              <a:rPr lang="en-US" sz="1700" err="1"/>
              <a:t>NaN</a:t>
            </a:r>
            <a:r>
              <a:rPr lang="en-US" sz="1700"/>
              <a:t> values and site ID</a:t>
            </a:r>
          </a:p>
          <a:p>
            <a:pPr marL="120650" lvl="0" indent="0" algn="l" rtl="0">
              <a:spcBef>
                <a:spcPts val="0"/>
              </a:spcBef>
              <a:spcAft>
                <a:spcPts val="0"/>
              </a:spcAft>
              <a:buSzPts val="1700"/>
              <a:buNone/>
            </a:pPr>
            <a:endParaRPr lang="en-US" sz="1700"/>
          </a:p>
          <a:p>
            <a:pPr marL="120650" lvl="0" indent="0" algn="l" rtl="0">
              <a:spcBef>
                <a:spcPts val="0"/>
              </a:spcBef>
              <a:spcAft>
                <a:spcPts val="0"/>
              </a:spcAft>
              <a:buSzPts val="1700"/>
              <a:buNone/>
            </a:pPr>
            <a:r>
              <a:rPr lang="en-US" sz="1700"/>
              <a:t>	3. Index to date-time</a:t>
            </a:r>
          </a:p>
          <a:p>
            <a:pPr marL="406400" indent="-285750">
              <a:buSzPts val="1700"/>
            </a:pPr>
            <a:endParaRPr lang="en-US" sz="1700"/>
          </a:p>
          <a:p>
            <a:pPr marL="120650" lvl="0" indent="0" algn="l" rtl="0">
              <a:spcBef>
                <a:spcPts val="0"/>
              </a:spcBef>
              <a:spcAft>
                <a:spcPts val="0"/>
              </a:spcAft>
              <a:buSzPts val="1700"/>
              <a:buNone/>
            </a:pPr>
            <a:endParaRPr sz="1700"/>
          </a:p>
        </p:txBody>
      </p:sp>
      <p:pic>
        <p:nvPicPr>
          <p:cNvPr id="3" name="Picture 2" descr="A table with numbers and numbers&#10;&#10;Description automatically generated">
            <a:extLst>
              <a:ext uri="{FF2B5EF4-FFF2-40B4-BE49-F238E27FC236}">
                <a16:creationId xmlns:a16="http://schemas.microsoft.com/office/drawing/2014/main" id="{5BB74A6D-E95C-92CF-F7B2-718DFE1CDF31}"/>
              </a:ext>
            </a:extLst>
          </p:cNvPr>
          <p:cNvPicPr>
            <a:picLocks noChangeAspect="1"/>
          </p:cNvPicPr>
          <p:nvPr/>
        </p:nvPicPr>
        <p:blipFill>
          <a:blip r:embed="rId3"/>
          <a:stretch>
            <a:fillRect/>
          </a:stretch>
        </p:blipFill>
        <p:spPr>
          <a:xfrm>
            <a:off x="5022456" y="509666"/>
            <a:ext cx="4016088" cy="3909399"/>
          </a:xfrm>
          <a:prstGeom prst="rect">
            <a:avLst/>
          </a:prstGeom>
        </p:spPr>
      </p:pic>
      <p:sp>
        <p:nvSpPr>
          <p:cNvPr id="4" name="TextBox 3">
            <a:extLst>
              <a:ext uri="{FF2B5EF4-FFF2-40B4-BE49-F238E27FC236}">
                <a16:creationId xmlns:a16="http://schemas.microsoft.com/office/drawing/2014/main" id="{FC24C99D-9781-146E-3EE6-B3F95C8AE5D0}"/>
              </a:ext>
            </a:extLst>
          </p:cNvPr>
          <p:cNvSpPr txBox="1"/>
          <p:nvPr/>
        </p:nvSpPr>
        <p:spPr>
          <a:xfrm>
            <a:off x="5127912" y="509666"/>
            <a:ext cx="941283" cy="307777"/>
          </a:xfrm>
          <a:prstGeom prst="rect">
            <a:avLst/>
          </a:prstGeom>
          <a:solidFill>
            <a:schemeClr val="tx2">
              <a:lumMod val="75000"/>
            </a:schemeClr>
          </a:solidFill>
        </p:spPr>
        <p:txBody>
          <a:bodyPr wrap="none" rtlCol="0">
            <a:spAutoFit/>
          </a:bodyPr>
          <a:lstStyle/>
          <a:p>
            <a:r>
              <a:rPr lang="en-US"/>
              <a:t>Raw data</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0" y="-10401"/>
            <a:ext cx="9144000" cy="52006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visualizing relationships:</a:t>
            </a:r>
            <a:endParaRPr/>
          </a:p>
        </p:txBody>
      </p:sp>
      <p:sp>
        <p:nvSpPr>
          <p:cNvPr id="284" name="Google Shape;284;p14"/>
          <p:cNvSpPr txBox="1">
            <a:spLocks noGrp="1"/>
          </p:cNvSpPr>
          <p:nvPr>
            <p:ph type="body" idx="1"/>
          </p:nvPr>
        </p:nvSpPr>
        <p:spPr>
          <a:xfrm>
            <a:off x="4729922" y="624747"/>
            <a:ext cx="4274654" cy="4284532"/>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US" sz="1700"/>
              <a:t>Hypothesis: Hurricanes would cause only an increase in surface water salinity</a:t>
            </a:r>
          </a:p>
          <a:p>
            <a:pPr marL="120650" lvl="0" indent="0" algn="l" rtl="0">
              <a:spcBef>
                <a:spcPts val="0"/>
              </a:spcBef>
              <a:spcAft>
                <a:spcPts val="0"/>
              </a:spcAft>
              <a:buSzPts val="1700"/>
              <a:buNone/>
            </a:pPr>
            <a:endParaRPr lang="en-US" sz="1700"/>
          </a:p>
          <a:p>
            <a:pPr marL="457200" lvl="0" indent="-336550" algn="l" rtl="0">
              <a:spcBef>
                <a:spcPts val="0"/>
              </a:spcBef>
              <a:spcAft>
                <a:spcPts val="0"/>
              </a:spcAft>
              <a:buSzPts val="1700"/>
              <a:buChar char="●"/>
            </a:pPr>
            <a:r>
              <a:rPr lang="en-US" sz="1700"/>
              <a:t>Discovered much more dynamic relationship between Hurricanes and surface water salinity </a:t>
            </a:r>
          </a:p>
          <a:p>
            <a:pPr marL="457200" lvl="0" indent="-336550" algn="l" rtl="0">
              <a:spcBef>
                <a:spcPts val="0"/>
              </a:spcBef>
              <a:spcAft>
                <a:spcPts val="0"/>
              </a:spcAft>
              <a:buSzPts val="1700"/>
              <a:buChar char="●"/>
            </a:pPr>
            <a:endParaRPr lang="en-US" sz="1700"/>
          </a:p>
          <a:p>
            <a:pPr marL="457200" lvl="0" indent="-336550" algn="l" rtl="0">
              <a:spcBef>
                <a:spcPts val="0"/>
              </a:spcBef>
              <a:spcAft>
                <a:spcPts val="0"/>
              </a:spcAft>
              <a:buSzPts val="1700"/>
              <a:buChar char="●"/>
            </a:pPr>
            <a:r>
              <a:rPr lang="en-US" sz="1700"/>
              <a:t>Hurricanes cause a rise and fall of salinity levels due to freshwater rain and salty storm surge</a:t>
            </a:r>
          </a:p>
          <a:p>
            <a:pPr marL="406400" indent="-285750">
              <a:buSzPts val="1700"/>
            </a:pPr>
            <a:endParaRPr lang="en-US" sz="1700"/>
          </a:p>
          <a:p>
            <a:pPr marL="120650" lvl="0" indent="0" algn="l" rtl="0">
              <a:spcBef>
                <a:spcPts val="0"/>
              </a:spcBef>
              <a:spcAft>
                <a:spcPts val="0"/>
              </a:spcAft>
              <a:buSzPts val="1700"/>
              <a:buNone/>
            </a:pPr>
            <a:endParaRPr sz="1700"/>
          </a:p>
        </p:txBody>
      </p:sp>
      <p:pic>
        <p:nvPicPr>
          <p:cNvPr id="1026" name="Picture 2">
            <a:extLst>
              <a:ext uri="{FF2B5EF4-FFF2-40B4-BE49-F238E27FC236}">
                <a16:creationId xmlns:a16="http://schemas.microsoft.com/office/drawing/2014/main" id="{B8987B10-FD14-E97A-76AA-76930AC9A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24" y="1498954"/>
            <a:ext cx="4527754" cy="26802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3FDBD9-7939-B2AF-D25A-5675E552421A}"/>
              </a:ext>
            </a:extLst>
          </p:cNvPr>
          <p:cNvSpPr txBox="1"/>
          <p:nvPr/>
        </p:nvSpPr>
        <p:spPr>
          <a:xfrm>
            <a:off x="1586337" y="1498954"/>
            <a:ext cx="1877437" cy="307777"/>
          </a:xfrm>
          <a:prstGeom prst="rect">
            <a:avLst/>
          </a:prstGeom>
          <a:solidFill>
            <a:schemeClr val="tx2">
              <a:lumMod val="7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Sample Site Location</a:t>
            </a:r>
          </a:p>
        </p:txBody>
      </p:sp>
      <p:sp>
        <p:nvSpPr>
          <p:cNvPr id="2" name="TextBox 1">
            <a:extLst>
              <a:ext uri="{FF2B5EF4-FFF2-40B4-BE49-F238E27FC236}">
                <a16:creationId xmlns:a16="http://schemas.microsoft.com/office/drawing/2014/main" id="{D4C295B6-DA4A-E61C-8A59-9932867F94C3}"/>
              </a:ext>
            </a:extLst>
          </p:cNvPr>
          <p:cNvSpPr txBox="1"/>
          <p:nvPr/>
        </p:nvSpPr>
        <p:spPr>
          <a:xfrm>
            <a:off x="1296649" y="876925"/>
            <a:ext cx="2990538" cy="523220"/>
          </a:xfrm>
          <a:prstGeom prst="rect">
            <a:avLst/>
          </a:prstGeom>
          <a:noFill/>
        </p:spPr>
        <p:txBody>
          <a:bodyPr wrap="square" rtlCol="0">
            <a:spAutoFit/>
          </a:bodyPr>
          <a:lstStyle/>
          <a:p>
            <a:r>
              <a:rPr lang="en-US"/>
              <a:t>Data was taken from U.S. Geological survey (USGS) </a:t>
            </a:r>
          </a:p>
        </p:txBody>
      </p:sp>
    </p:spTree>
    <p:extLst>
      <p:ext uri="{BB962C8B-B14F-4D97-AF65-F5344CB8AC3E}">
        <p14:creationId xmlns:p14="http://schemas.microsoft.com/office/powerpoint/2010/main" val="414843819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r>
              <a:rPr lang="en"/>
              <a:t>Why Should we care?</a:t>
            </a:r>
            <a:endParaRPr lang="en-US"/>
          </a:p>
        </p:txBody>
      </p:sp>
      <p:sp>
        <p:nvSpPr>
          <p:cNvPr id="312" name="Google Shape;312;p18"/>
          <p:cNvSpPr txBox="1">
            <a:spLocks noGrp="1"/>
          </p:cNvSpPr>
          <p:nvPr>
            <p:ph type="body" idx="1"/>
          </p:nvPr>
        </p:nvSpPr>
        <p:spPr>
          <a:xfrm>
            <a:off x="5650190" y="1284905"/>
            <a:ext cx="4335600" cy="4422300"/>
          </a:xfrm>
          <a:prstGeom prst="rect">
            <a:avLst/>
          </a:prstGeom>
        </p:spPr>
        <p:txBody>
          <a:bodyPr spcFirstLastPara="1" wrap="square" lIns="91425" tIns="91425" rIns="91425" bIns="91425" anchor="t" anchorCtr="0">
            <a:normAutofit/>
          </a:bodyPr>
          <a:lstStyle/>
          <a:p>
            <a:pPr marL="419100" indent="-285750">
              <a:buSzPts val="1500"/>
              <a:buFont typeface="Calibri"/>
              <a:buChar char="-"/>
            </a:pPr>
            <a:r>
              <a:rPr lang="en" sz="2800"/>
              <a:t>Ecosystem Health</a:t>
            </a:r>
          </a:p>
          <a:p>
            <a:pPr marL="419100" indent="-285750">
              <a:lnSpc>
                <a:spcPct val="114999"/>
              </a:lnSpc>
              <a:buSzPts val="1500"/>
              <a:buFont typeface="Calibri"/>
              <a:buChar char="-"/>
            </a:pPr>
            <a:r>
              <a:rPr lang="en" sz="2800"/>
              <a:t>Water Quality </a:t>
            </a:r>
          </a:p>
          <a:p>
            <a:pPr marL="419100" indent="-285750">
              <a:lnSpc>
                <a:spcPct val="114999"/>
              </a:lnSpc>
              <a:buSzPts val="1500"/>
              <a:buFont typeface="Calibri"/>
              <a:buChar char="-"/>
            </a:pPr>
            <a:r>
              <a:rPr lang="en" sz="2800"/>
              <a:t>Agriculture </a:t>
            </a:r>
          </a:p>
          <a:p>
            <a:pPr marL="419100" indent="-285750">
              <a:lnSpc>
                <a:spcPct val="114999"/>
              </a:lnSpc>
              <a:buSzPts val="1500"/>
              <a:buFont typeface="Calibri"/>
              <a:buChar char="-"/>
            </a:pPr>
            <a:r>
              <a:rPr lang="en" sz="2800"/>
              <a:t>Infrastructure </a:t>
            </a:r>
          </a:p>
          <a:p>
            <a:pPr marL="133350" indent="0">
              <a:lnSpc>
                <a:spcPct val="114999"/>
              </a:lnSpc>
              <a:buSzPts val="1500"/>
              <a:buNone/>
            </a:pPr>
            <a:endParaRPr lang="en" sz="2000"/>
          </a:p>
        </p:txBody>
      </p:sp>
      <p:pic>
        <p:nvPicPr>
          <p:cNvPr id="2" name="Picture 1" descr="Protecting Florida's Fresh Water | The Nature Conservancy">
            <a:extLst>
              <a:ext uri="{FF2B5EF4-FFF2-40B4-BE49-F238E27FC236}">
                <a16:creationId xmlns:a16="http://schemas.microsoft.com/office/drawing/2014/main" id="{469C8866-65AA-40AD-0C5D-B51F43B37E4E}"/>
              </a:ext>
            </a:extLst>
          </p:cNvPr>
          <p:cNvPicPr>
            <a:picLocks noChangeAspect="1"/>
          </p:cNvPicPr>
          <p:nvPr/>
        </p:nvPicPr>
        <p:blipFill>
          <a:blip r:embed="rId3"/>
          <a:stretch>
            <a:fillRect/>
          </a:stretch>
        </p:blipFill>
        <p:spPr>
          <a:xfrm>
            <a:off x="227076" y="656082"/>
            <a:ext cx="5426964" cy="3867912"/>
          </a:xfrm>
          <a:prstGeom prst="rect">
            <a:avLst/>
          </a:prstGeom>
        </p:spPr>
      </p:pic>
      <p:sp>
        <p:nvSpPr>
          <p:cNvPr id="3" name="TextBox 2">
            <a:extLst>
              <a:ext uri="{FF2B5EF4-FFF2-40B4-BE49-F238E27FC236}">
                <a16:creationId xmlns:a16="http://schemas.microsoft.com/office/drawing/2014/main" id="{4E72312A-BA00-F399-919D-30A2C9C533E9}"/>
              </a:ext>
            </a:extLst>
          </p:cNvPr>
          <p:cNvSpPr txBox="1"/>
          <p:nvPr/>
        </p:nvSpPr>
        <p:spPr>
          <a:xfrm>
            <a:off x="228599" y="4855464"/>
            <a:ext cx="39044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t>https://www.nature.org/en-us/about-us/where-we-work/united-states/florida/stories-in-florida/florida-fresh-water/</a:t>
            </a:r>
          </a:p>
        </p:txBody>
      </p:sp>
    </p:spTree>
    <p:extLst>
      <p:ext uri="{BB962C8B-B14F-4D97-AF65-F5344CB8AC3E}">
        <p14:creationId xmlns:p14="http://schemas.microsoft.com/office/powerpoint/2010/main" val="2353851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88"/>
        <p:cNvGrpSpPr/>
        <p:nvPr/>
      </p:nvGrpSpPr>
      <p:grpSpPr>
        <a:xfrm>
          <a:off x="0" y="0"/>
          <a:ext cx="0" cy="0"/>
          <a:chOff x="0" y="0"/>
          <a:chExt cx="0" cy="0"/>
        </a:xfrm>
      </p:grpSpPr>
      <p:sp>
        <p:nvSpPr>
          <p:cNvPr id="289" name="Google Shape;289;p15"/>
          <p:cNvSpPr txBox="1">
            <a:spLocks noGrp="1"/>
          </p:cNvSpPr>
          <p:nvPr>
            <p:ph type="body" idx="1"/>
          </p:nvPr>
        </p:nvSpPr>
        <p:spPr>
          <a:xfrm>
            <a:off x="123800" y="739000"/>
            <a:ext cx="2518500" cy="4018500"/>
          </a:xfrm>
          <a:prstGeom prst="rect">
            <a:avLst/>
          </a:prstGeom>
        </p:spPr>
        <p:txBody>
          <a:bodyPr spcFirstLastPara="1" wrap="square" lIns="91425" tIns="91425" rIns="91425" bIns="91425" anchor="t" anchorCtr="0">
            <a:noAutofit/>
          </a:bodyPr>
          <a:lstStyle/>
          <a:p>
            <a:pPr marL="457200" lvl="0" indent="-323850" algn="l" rtl="0">
              <a:lnSpc>
                <a:spcPct val="95000"/>
              </a:lnSpc>
              <a:spcBef>
                <a:spcPts val="0"/>
              </a:spcBef>
              <a:spcAft>
                <a:spcPts val="0"/>
              </a:spcAft>
              <a:buSzPts val="1500"/>
              <a:buChar char="●"/>
            </a:pPr>
            <a:r>
              <a:rPr lang="en" sz="1500"/>
              <a:t>Decrease in Salinity at Landfall due to heavy rainfall before the storm surge hits</a:t>
            </a:r>
            <a:endParaRPr sz="1500"/>
          </a:p>
          <a:p>
            <a:pPr marL="0" lvl="0" indent="0" algn="l" rtl="0">
              <a:lnSpc>
                <a:spcPct val="95000"/>
              </a:lnSpc>
              <a:spcBef>
                <a:spcPts val="1200"/>
              </a:spcBef>
              <a:spcAft>
                <a:spcPts val="0"/>
              </a:spcAft>
              <a:buSzPts val="275"/>
              <a:buNone/>
            </a:pPr>
            <a:endParaRPr sz="1500"/>
          </a:p>
          <a:p>
            <a:pPr marL="457200" lvl="0" indent="-323850" algn="l" rtl="0">
              <a:lnSpc>
                <a:spcPct val="95000"/>
              </a:lnSpc>
              <a:spcBef>
                <a:spcPts val="1200"/>
              </a:spcBef>
              <a:spcAft>
                <a:spcPts val="0"/>
              </a:spcAft>
              <a:buSzPts val="1500"/>
              <a:buChar char="●"/>
            </a:pPr>
            <a:r>
              <a:rPr lang="en" sz="1500"/>
              <a:t>Indicating that hurricanes can cause a decrease in surface water salinity, in coastal areas due to heavy rainfall.</a:t>
            </a:r>
            <a:endParaRPr sz="1500"/>
          </a:p>
          <a:p>
            <a:pPr marL="0" lvl="0" indent="0" algn="l" rtl="0">
              <a:lnSpc>
                <a:spcPct val="95000"/>
              </a:lnSpc>
              <a:spcBef>
                <a:spcPts val="1200"/>
              </a:spcBef>
              <a:spcAft>
                <a:spcPts val="1200"/>
              </a:spcAft>
              <a:buSzPts val="275"/>
              <a:buNone/>
            </a:pPr>
            <a:endParaRPr sz="100"/>
          </a:p>
        </p:txBody>
      </p:sp>
      <p:pic>
        <p:nvPicPr>
          <p:cNvPr id="290" name="Google Shape;290;p15"/>
          <p:cNvPicPr preferRelativeResize="0"/>
          <p:nvPr/>
        </p:nvPicPr>
        <p:blipFill>
          <a:blip r:embed="rId3">
            <a:alphaModFix/>
          </a:blip>
          <a:stretch>
            <a:fillRect/>
          </a:stretch>
        </p:blipFill>
        <p:spPr>
          <a:xfrm>
            <a:off x="2642200" y="164399"/>
            <a:ext cx="6354499" cy="4701950"/>
          </a:xfrm>
          <a:prstGeom prst="rect">
            <a:avLst/>
          </a:prstGeom>
          <a:noFill/>
          <a:ln>
            <a:noFill/>
          </a:ln>
        </p:spPr>
      </p:pic>
      <p:sp>
        <p:nvSpPr>
          <p:cNvPr id="291" name="Google Shape;291;p15"/>
          <p:cNvSpPr txBox="1">
            <a:spLocks noGrp="1"/>
          </p:cNvSpPr>
          <p:nvPr>
            <p:ph type="title"/>
          </p:nvPr>
        </p:nvSpPr>
        <p:spPr>
          <a:xfrm>
            <a:off x="188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Nicole</a:t>
            </a: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down)">
                                      <p:cBhvr>
                                        <p:cTn id="7" dur="580">
                                          <p:stCondLst>
                                            <p:cond delay="0"/>
                                          </p:stCondLst>
                                        </p:cTn>
                                        <p:tgtEl>
                                          <p:spTgt spid="290"/>
                                        </p:tgtEl>
                                      </p:cBhvr>
                                    </p:animEffect>
                                    <p:anim calcmode="lin" valueType="num">
                                      <p:cBhvr>
                                        <p:cTn id="8" dur="1822" tmFilter="0,0; 0.14,0.36; 0.43,0.73; 0.71,0.91; 1.0,1.0">
                                          <p:stCondLst>
                                            <p:cond delay="0"/>
                                          </p:stCondLst>
                                        </p:cTn>
                                        <p:tgtEl>
                                          <p:spTgt spid="29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9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9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9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90"/>
                                        </p:tgtEl>
                                        <p:attrNameLst>
                                          <p:attrName>ppt_y</p:attrName>
                                        </p:attrNameLst>
                                      </p:cBhvr>
                                      <p:tavLst>
                                        <p:tav tm="0" fmla="#ppt_y-sin(pi*$)/81">
                                          <p:val>
                                            <p:fltVal val="0"/>
                                          </p:val>
                                        </p:tav>
                                        <p:tav tm="100000">
                                          <p:val>
                                            <p:fltVal val="1"/>
                                          </p:val>
                                        </p:tav>
                                      </p:tavLst>
                                    </p:anim>
                                    <p:animScale>
                                      <p:cBhvr>
                                        <p:cTn id="13" dur="26">
                                          <p:stCondLst>
                                            <p:cond delay="650"/>
                                          </p:stCondLst>
                                        </p:cTn>
                                        <p:tgtEl>
                                          <p:spTgt spid="290"/>
                                        </p:tgtEl>
                                      </p:cBhvr>
                                      <p:to x="100000" y="60000"/>
                                    </p:animScale>
                                    <p:animScale>
                                      <p:cBhvr>
                                        <p:cTn id="14" dur="166" decel="50000">
                                          <p:stCondLst>
                                            <p:cond delay="676"/>
                                          </p:stCondLst>
                                        </p:cTn>
                                        <p:tgtEl>
                                          <p:spTgt spid="290"/>
                                        </p:tgtEl>
                                      </p:cBhvr>
                                      <p:to x="100000" y="100000"/>
                                    </p:animScale>
                                    <p:animScale>
                                      <p:cBhvr>
                                        <p:cTn id="15" dur="26">
                                          <p:stCondLst>
                                            <p:cond delay="1312"/>
                                          </p:stCondLst>
                                        </p:cTn>
                                        <p:tgtEl>
                                          <p:spTgt spid="290"/>
                                        </p:tgtEl>
                                      </p:cBhvr>
                                      <p:to x="100000" y="80000"/>
                                    </p:animScale>
                                    <p:animScale>
                                      <p:cBhvr>
                                        <p:cTn id="16" dur="166" decel="50000">
                                          <p:stCondLst>
                                            <p:cond delay="1338"/>
                                          </p:stCondLst>
                                        </p:cTn>
                                        <p:tgtEl>
                                          <p:spTgt spid="290"/>
                                        </p:tgtEl>
                                      </p:cBhvr>
                                      <p:to x="100000" y="100000"/>
                                    </p:animScale>
                                    <p:animScale>
                                      <p:cBhvr>
                                        <p:cTn id="17" dur="26">
                                          <p:stCondLst>
                                            <p:cond delay="1642"/>
                                          </p:stCondLst>
                                        </p:cTn>
                                        <p:tgtEl>
                                          <p:spTgt spid="290"/>
                                        </p:tgtEl>
                                      </p:cBhvr>
                                      <p:to x="100000" y="90000"/>
                                    </p:animScale>
                                    <p:animScale>
                                      <p:cBhvr>
                                        <p:cTn id="18" dur="166" decel="50000">
                                          <p:stCondLst>
                                            <p:cond delay="1668"/>
                                          </p:stCondLst>
                                        </p:cTn>
                                        <p:tgtEl>
                                          <p:spTgt spid="290"/>
                                        </p:tgtEl>
                                      </p:cBhvr>
                                      <p:to x="100000" y="100000"/>
                                    </p:animScale>
                                    <p:animScale>
                                      <p:cBhvr>
                                        <p:cTn id="19" dur="26">
                                          <p:stCondLst>
                                            <p:cond delay="1808"/>
                                          </p:stCondLst>
                                        </p:cTn>
                                        <p:tgtEl>
                                          <p:spTgt spid="290"/>
                                        </p:tgtEl>
                                      </p:cBhvr>
                                      <p:to x="100000" y="95000"/>
                                    </p:animScale>
                                    <p:animScale>
                                      <p:cBhvr>
                                        <p:cTn id="20" dur="166" decel="50000">
                                          <p:stCondLst>
                                            <p:cond delay="1834"/>
                                          </p:stCondLst>
                                        </p:cTn>
                                        <p:tgtEl>
                                          <p:spTgt spid="29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8492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Hurricane Nicole Data: What does this tell us?</a:t>
            </a:r>
            <a:endParaRPr/>
          </a:p>
        </p:txBody>
      </p:sp>
      <p:sp>
        <p:nvSpPr>
          <p:cNvPr id="297" name="Google Shape;297;p16"/>
          <p:cNvSpPr txBox="1">
            <a:spLocks noGrp="1"/>
          </p:cNvSpPr>
          <p:nvPr>
            <p:ph type="body" idx="1"/>
          </p:nvPr>
        </p:nvSpPr>
        <p:spPr>
          <a:xfrm>
            <a:off x="170875" y="533400"/>
            <a:ext cx="5064300" cy="4353600"/>
          </a:xfrm>
          <a:prstGeom prst="rect">
            <a:avLst/>
          </a:prstGeom>
        </p:spPr>
        <p:txBody>
          <a:bodyPr spcFirstLastPara="1" wrap="square" lIns="91425" tIns="91425" rIns="91425" bIns="91425" anchor="t" anchorCtr="0">
            <a:normAutofit/>
          </a:bodyPr>
          <a:lstStyle/>
          <a:p>
            <a:pPr marL="457200" lvl="0" indent="-330200" algn="l" rtl="0">
              <a:lnSpc>
                <a:spcPct val="105000"/>
              </a:lnSpc>
              <a:spcBef>
                <a:spcPts val="0"/>
              </a:spcBef>
              <a:spcAft>
                <a:spcPts val="0"/>
              </a:spcAft>
              <a:buSzPts val="1600"/>
              <a:buAutoNum type="arabicPeriod"/>
            </a:pPr>
            <a:r>
              <a:rPr lang="en" sz="1600"/>
              <a:t>Lag Time and Salinity Rise:</a:t>
            </a:r>
            <a:endParaRPr sz="1600"/>
          </a:p>
          <a:p>
            <a:pPr marL="914400" lvl="1" indent="-330200" algn="l" rtl="0">
              <a:lnSpc>
                <a:spcPct val="105000"/>
              </a:lnSpc>
              <a:spcBef>
                <a:spcPts val="0"/>
              </a:spcBef>
              <a:spcAft>
                <a:spcPts val="0"/>
              </a:spcAft>
              <a:buSzPts val="1600"/>
              <a:buAutoNum type="alphaLcPeriod"/>
            </a:pPr>
            <a:r>
              <a:rPr lang="en" sz="1600"/>
              <a:t>Approximately two days after Nicole made landfall, there was a rise in salinity</a:t>
            </a:r>
            <a:endParaRPr sz="1600"/>
          </a:p>
          <a:p>
            <a:pPr marL="914400" lvl="1" indent="-330200" algn="l" rtl="0">
              <a:lnSpc>
                <a:spcPct val="105000"/>
              </a:lnSpc>
              <a:spcBef>
                <a:spcPts val="0"/>
              </a:spcBef>
              <a:spcAft>
                <a:spcPts val="0"/>
              </a:spcAft>
              <a:buSzPts val="1600"/>
              <a:buAutoNum type="alphaLcPeriod"/>
            </a:pPr>
            <a:r>
              <a:rPr lang="en" sz="1600"/>
              <a:t>The salinity peaked at 32.0 ppt.</a:t>
            </a:r>
            <a:br>
              <a:rPr lang="en" sz="1600"/>
            </a:br>
            <a:endParaRPr sz="1600"/>
          </a:p>
          <a:p>
            <a:pPr marL="457200" lvl="0" indent="-330200" algn="l" rtl="0">
              <a:lnSpc>
                <a:spcPct val="105000"/>
              </a:lnSpc>
              <a:spcBef>
                <a:spcPts val="0"/>
              </a:spcBef>
              <a:spcAft>
                <a:spcPts val="0"/>
              </a:spcAft>
              <a:buSzPts val="1600"/>
              <a:buAutoNum type="arabicPeriod"/>
            </a:pPr>
            <a:r>
              <a:rPr lang="en" sz="1600"/>
              <a:t>This rise in salinity suggests a correlation with the settling of the salty storm surge into the sample site.</a:t>
            </a:r>
            <a:br>
              <a:rPr lang="en" sz="1600"/>
            </a:br>
            <a:endParaRPr sz="1600"/>
          </a:p>
          <a:p>
            <a:pPr marL="457200" lvl="0" indent="-330200" algn="l" rtl="0">
              <a:lnSpc>
                <a:spcPct val="105000"/>
              </a:lnSpc>
              <a:spcBef>
                <a:spcPts val="0"/>
              </a:spcBef>
              <a:spcAft>
                <a:spcPts val="0"/>
              </a:spcAft>
              <a:buSzPts val="1600"/>
              <a:buAutoNum type="arabicPeriod"/>
            </a:pPr>
            <a:r>
              <a:rPr lang="en" sz="1600"/>
              <a:t>The lag time between the hurricane event and the rise in salinity underscores the time required for the effects of the storm surge to propagate and influence the surface water salinity levels.</a:t>
            </a:r>
            <a:endParaRPr sz="1600"/>
          </a:p>
          <a:p>
            <a:pPr marL="0" lvl="0" indent="0" algn="l" rtl="0">
              <a:lnSpc>
                <a:spcPct val="105000"/>
              </a:lnSpc>
              <a:spcBef>
                <a:spcPts val="1200"/>
              </a:spcBef>
              <a:spcAft>
                <a:spcPts val="1200"/>
              </a:spcAft>
              <a:buSzPts val="275"/>
              <a:buNone/>
            </a:pPr>
            <a:endParaRPr sz="125"/>
          </a:p>
        </p:txBody>
      </p:sp>
      <p:pic>
        <p:nvPicPr>
          <p:cNvPr id="298" name="Google Shape;298;p16"/>
          <p:cNvPicPr preferRelativeResize="0"/>
          <p:nvPr/>
        </p:nvPicPr>
        <p:blipFill>
          <a:blip r:embed="rId3">
            <a:alphaModFix/>
          </a:blip>
          <a:stretch>
            <a:fillRect/>
          </a:stretch>
        </p:blipFill>
        <p:spPr>
          <a:xfrm>
            <a:off x="5235175" y="533388"/>
            <a:ext cx="3908825" cy="4076726"/>
          </a:xfrm>
          <a:prstGeom prst="rect">
            <a:avLst/>
          </a:prstGeom>
          <a:noFill/>
          <a:ln>
            <a:noFill/>
          </a:ln>
        </p:spPr>
      </p:pic>
      <p:sp>
        <p:nvSpPr>
          <p:cNvPr id="299" name="Google Shape;299;p16"/>
          <p:cNvSpPr txBox="1"/>
          <p:nvPr/>
        </p:nvSpPr>
        <p:spPr>
          <a:xfrm>
            <a:off x="5235163" y="4610125"/>
            <a:ext cx="37908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latin typeface="Playfair Display"/>
                <a:ea typeface="Playfair Display"/>
                <a:cs typeface="Playfair Display"/>
                <a:sym typeface="Playfair Display"/>
              </a:rPr>
              <a:t>https://abcnews.go.com/US/subtropical-storm-nicole-hurricane-nears-florida/story?id=92789211</a:t>
            </a:r>
            <a:endParaRPr sz="600">
              <a:solidFill>
                <a:schemeClr val="dk2"/>
              </a:solidFill>
              <a:latin typeface="Playfair Display"/>
              <a:ea typeface="Playfair Display"/>
              <a:cs typeface="Playfair Display"/>
              <a:sym typeface="Playfair Display"/>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303"/>
        <p:cNvGrpSpPr/>
        <p:nvPr/>
      </p:nvGrpSpPr>
      <p:grpSpPr>
        <a:xfrm>
          <a:off x="0" y="0"/>
          <a:ext cx="0" cy="0"/>
          <a:chOff x="0" y="0"/>
          <a:chExt cx="0" cy="0"/>
        </a:xfrm>
      </p:grpSpPr>
      <p:sp>
        <p:nvSpPr>
          <p:cNvPr id="304" name="Google Shape;304;p17"/>
          <p:cNvSpPr txBox="1">
            <a:spLocks noGrp="1"/>
          </p:cNvSpPr>
          <p:nvPr>
            <p:ph type="body" idx="1"/>
          </p:nvPr>
        </p:nvSpPr>
        <p:spPr>
          <a:xfrm>
            <a:off x="217750" y="729850"/>
            <a:ext cx="2531100" cy="4347900"/>
          </a:xfrm>
          <a:prstGeom prst="rect">
            <a:avLst/>
          </a:prstGeom>
        </p:spPr>
        <p:txBody>
          <a:bodyPr spcFirstLastPara="1" wrap="square" lIns="91425" tIns="91425" rIns="91425" bIns="91425" anchor="t" anchorCtr="0">
            <a:normAutofit/>
          </a:bodyPr>
          <a:lstStyle/>
          <a:p>
            <a:pPr marL="457200" lvl="0" indent="-323850" algn="l" rtl="0">
              <a:lnSpc>
                <a:spcPct val="95000"/>
              </a:lnSpc>
              <a:spcBef>
                <a:spcPts val="0"/>
              </a:spcBef>
              <a:spcAft>
                <a:spcPts val="0"/>
              </a:spcAft>
              <a:buSzPts val="1500"/>
              <a:buChar char="●"/>
            </a:pPr>
            <a:r>
              <a:rPr lang="en" sz="1500"/>
              <a:t>Ian made landfall in the Southwest Florida area. Which shows why the spike in salinity is before landfall</a:t>
            </a:r>
            <a:br>
              <a:rPr lang="en" sz="1500"/>
            </a:br>
            <a:endParaRPr sz="1500"/>
          </a:p>
          <a:p>
            <a:pPr marL="457200" lvl="0" indent="-323850" algn="l" rtl="0">
              <a:lnSpc>
                <a:spcPct val="95000"/>
              </a:lnSpc>
              <a:spcBef>
                <a:spcPts val="0"/>
              </a:spcBef>
              <a:spcAft>
                <a:spcPts val="0"/>
              </a:spcAft>
              <a:buSzPts val="1500"/>
              <a:buChar char="●"/>
            </a:pPr>
            <a:r>
              <a:rPr lang="en" sz="1500"/>
              <a:t>During landfall, there was a decrease in salinity levels.</a:t>
            </a:r>
            <a:br>
              <a:rPr lang="en" sz="1500"/>
            </a:br>
            <a:endParaRPr sz="1500"/>
          </a:p>
          <a:p>
            <a:pPr marL="457200" lvl="0" indent="-323850" algn="l" rtl="0">
              <a:lnSpc>
                <a:spcPct val="95000"/>
              </a:lnSpc>
              <a:spcBef>
                <a:spcPts val="0"/>
              </a:spcBef>
              <a:spcAft>
                <a:spcPts val="0"/>
              </a:spcAft>
              <a:buSzPts val="1500"/>
              <a:buChar char="●"/>
            </a:pPr>
            <a:r>
              <a:rPr lang="en" sz="1500"/>
              <a:t>This decrease in salinity suggests the influence of the hurricane on surface water conditions, likely due to factors heavy rainfall on the outer bands of Ian.</a:t>
            </a:r>
            <a:endParaRPr sz="100"/>
          </a:p>
        </p:txBody>
      </p:sp>
      <p:pic>
        <p:nvPicPr>
          <p:cNvPr id="305" name="Google Shape;305;p17"/>
          <p:cNvPicPr preferRelativeResize="0"/>
          <p:nvPr/>
        </p:nvPicPr>
        <p:blipFill>
          <a:blip r:embed="rId3">
            <a:alphaModFix/>
          </a:blip>
          <a:stretch>
            <a:fillRect/>
          </a:stretch>
        </p:blipFill>
        <p:spPr>
          <a:xfrm>
            <a:off x="2748800" y="157150"/>
            <a:ext cx="6395199" cy="4829200"/>
          </a:xfrm>
          <a:prstGeom prst="rect">
            <a:avLst/>
          </a:prstGeom>
          <a:noFill/>
          <a:ln>
            <a:noFill/>
          </a:ln>
        </p:spPr>
      </p:pic>
      <p:sp>
        <p:nvSpPr>
          <p:cNvPr id="306" name="Google Shape;306;p17"/>
          <p:cNvSpPr txBox="1">
            <a:spLocks noGrp="1"/>
          </p:cNvSpPr>
          <p:nvPr>
            <p:ph type="title"/>
          </p:nvPr>
        </p:nvSpPr>
        <p:spPr>
          <a:xfrm>
            <a:off x="217750" y="157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Ian</a:t>
            </a:r>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p:cTn id="7" dur="1000" fill="hold"/>
                                        <p:tgtEl>
                                          <p:spTgt spid="305"/>
                                        </p:tgtEl>
                                        <p:attrNameLst>
                                          <p:attrName>ppt_w</p:attrName>
                                        </p:attrNameLst>
                                      </p:cBhvr>
                                      <p:tavLst>
                                        <p:tav tm="0">
                                          <p:val>
                                            <p:fltVal val="0"/>
                                          </p:val>
                                        </p:tav>
                                        <p:tav tm="100000">
                                          <p:val>
                                            <p:strVal val="#ppt_w"/>
                                          </p:val>
                                        </p:tav>
                                      </p:tavLst>
                                    </p:anim>
                                    <p:anim calcmode="lin" valueType="num">
                                      <p:cBhvr>
                                        <p:cTn id="8" dur="1000" fill="hold"/>
                                        <p:tgtEl>
                                          <p:spTgt spid="305"/>
                                        </p:tgtEl>
                                        <p:attrNameLst>
                                          <p:attrName>ppt_h</p:attrName>
                                        </p:attrNameLst>
                                      </p:cBhvr>
                                      <p:tavLst>
                                        <p:tav tm="0">
                                          <p:val>
                                            <p:fltVal val="0"/>
                                          </p:val>
                                        </p:tav>
                                        <p:tav tm="100000">
                                          <p:val>
                                            <p:strVal val="#ppt_h"/>
                                          </p:val>
                                        </p:tav>
                                      </p:tavLst>
                                    </p:anim>
                                    <p:anim calcmode="lin" valueType="num">
                                      <p:cBhvr>
                                        <p:cTn id="9" dur="1000" fill="hold"/>
                                        <p:tgtEl>
                                          <p:spTgt spid="305"/>
                                        </p:tgtEl>
                                        <p:attrNameLst>
                                          <p:attrName>style.rotation</p:attrName>
                                        </p:attrNameLst>
                                      </p:cBhvr>
                                      <p:tavLst>
                                        <p:tav tm="0">
                                          <p:val>
                                            <p:fltVal val="90"/>
                                          </p:val>
                                        </p:tav>
                                        <p:tav tm="100000">
                                          <p:val>
                                            <p:fltVal val="0"/>
                                          </p:val>
                                        </p:tav>
                                      </p:tavLst>
                                    </p:anim>
                                    <p:animEffect transition="in" filter="fade">
                                      <p:cBhvr>
                                        <p:cTn id="10"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Hurricane Ian Data: What does this tell us? </a:t>
            </a:r>
            <a:endParaRPr/>
          </a:p>
        </p:txBody>
      </p:sp>
      <p:sp>
        <p:nvSpPr>
          <p:cNvPr id="312" name="Google Shape;312;p18"/>
          <p:cNvSpPr txBox="1">
            <a:spLocks noGrp="1"/>
          </p:cNvSpPr>
          <p:nvPr>
            <p:ph type="body" idx="1"/>
          </p:nvPr>
        </p:nvSpPr>
        <p:spPr>
          <a:xfrm>
            <a:off x="4568150" y="721025"/>
            <a:ext cx="4335600" cy="44223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Prior to Hurricane Ian's landfall, Ian’s storm surge hit our sample site.</a:t>
            </a:r>
            <a:br>
              <a:rPr lang="en" sz="1500"/>
            </a:br>
            <a:endParaRPr sz="1500"/>
          </a:p>
          <a:p>
            <a:pPr marL="457200" lvl="0" indent="-323850" algn="l" rtl="0">
              <a:spcBef>
                <a:spcPts val="0"/>
              </a:spcBef>
              <a:spcAft>
                <a:spcPts val="0"/>
              </a:spcAft>
              <a:buSzPts val="1500"/>
              <a:buChar char="●"/>
            </a:pPr>
            <a:r>
              <a:rPr lang="en" sz="1500"/>
              <a:t> The graph shows a spike in salinity corresponding to this storm surge event.</a:t>
            </a:r>
            <a:br>
              <a:rPr lang="en" sz="1500"/>
            </a:br>
            <a:endParaRPr sz="1500"/>
          </a:p>
          <a:p>
            <a:pPr marL="457200" lvl="0" indent="-323850" algn="l" rtl="0">
              <a:spcBef>
                <a:spcPts val="0"/>
              </a:spcBef>
              <a:spcAft>
                <a:spcPts val="0"/>
              </a:spcAft>
              <a:buSzPts val="1500"/>
              <a:buChar char="●"/>
            </a:pPr>
            <a:r>
              <a:rPr lang="en" sz="1500"/>
              <a:t>The timing of the spike in salinity aligns with the period before Hurricane Ian's landfall, and makes sense due to where Ian hit.</a:t>
            </a:r>
            <a:endParaRPr sz="1500"/>
          </a:p>
        </p:txBody>
      </p:sp>
      <p:pic>
        <p:nvPicPr>
          <p:cNvPr id="313" name="Google Shape;313;p18"/>
          <p:cNvPicPr preferRelativeResize="0"/>
          <p:nvPr/>
        </p:nvPicPr>
        <p:blipFill>
          <a:blip r:embed="rId3">
            <a:alphaModFix/>
          </a:blip>
          <a:stretch>
            <a:fillRect/>
          </a:stretch>
        </p:blipFill>
        <p:spPr>
          <a:xfrm>
            <a:off x="88000" y="572700"/>
            <a:ext cx="4335525" cy="3943975"/>
          </a:xfrm>
          <a:prstGeom prst="rect">
            <a:avLst/>
          </a:prstGeom>
          <a:noFill/>
          <a:ln>
            <a:noFill/>
          </a:ln>
        </p:spPr>
      </p:pic>
      <p:sp>
        <p:nvSpPr>
          <p:cNvPr id="314" name="Google Shape;314;p18"/>
          <p:cNvSpPr txBox="1"/>
          <p:nvPr/>
        </p:nvSpPr>
        <p:spPr>
          <a:xfrm>
            <a:off x="88000" y="4516675"/>
            <a:ext cx="433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latin typeface="Playfair Display"/>
                <a:ea typeface="Playfair Display"/>
                <a:cs typeface="Playfair Display"/>
                <a:sym typeface="Playfair Display"/>
              </a:rPr>
              <a:t>https://www.wfaa.com/article/weather/hurricane-ian-tracker-strength-landfall-map-storm-surge-rain-wind-map/287-f9f38798-d537-432c-b587-63b8caea2d96</a:t>
            </a:r>
            <a:endParaRPr sz="600">
              <a:solidFill>
                <a:schemeClr val="dk2"/>
              </a:solidFill>
              <a:latin typeface="Playfair Display"/>
              <a:ea typeface="Playfair Display"/>
              <a:cs typeface="Playfair Display"/>
              <a:sym typeface="Playfair Display"/>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txBox="1">
            <a:spLocks noGrp="1"/>
          </p:cNvSpPr>
          <p:nvPr>
            <p:ph type="title"/>
          </p:nvPr>
        </p:nvSpPr>
        <p:spPr>
          <a:xfrm>
            <a:off x="3132600" y="-340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Any Questions?</a:t>
            </a:r>
            <a:endParaRPr/>
          </a:p>
        </p:txBody>
      </p:sp>
      <p:sp>
        <p:nvSpPr>
          <p:cNvPr id="321" name="Google Shape;321;p19"/>
          <p:cNvSpPr txBox="1"/>
          <p:nvPr/>
        </p:nvSpPr>
        <p:spPr>
          <a:xfrm>
            <a:off x="1437000" y="4427275"/>
            <a:ext cx="6764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Nunito"/>
                <a:ea typeface="Nunito"/>
                <a:cs typeface="Nunito"/>
                <a:sym typeface="Nunito"/>
              </a:rPr>
              <a:t>https://www.scienceofpeople.com/21-questions-game/</a:t>
            </a:r>
            <a:endParaRPr sz="800">
              <a:solidFill>
                <a:schemeClr val="dk2"/>
              </a:solidFill>
              <a:latin typeface="Nunito"/>
              <a:ea typeface="Nunito"/>
              <a:cs typeface="Nunito"/>
              <a:sym typeface="Nunito"/>
            </a:endParaRPr>
          </a:p>
        </p:txBody>
      </p:sp>
      <p:pic>
        <p:nvPicPr>
          <p:cNvPr id="4" name="Picture 3" descr="Questions &amp; Answers Free Stock Photo - Public Domain Pictures">
            <a:extLst>
              <a:ext uri="{FF2B5EF4-FFF2-40B4-BE49-F238E27FC236}">
                <a16:creationId xmlns:a16="http://schemas.microsoft.com/office/drawing/2014/main" id="{E87F8137-955F-4498-3DC4-6E1DDEDBBD04}"/>
              </a:ext>
            </a:extLst>
          </p:cNvPr>
          <p:cNvPicPr>
            <a:picLocks noChangeAspect="1"/>
          </p:cNvPicPr>
          <p:nvPr/>
        </p:nvPicPr>
        <p:blipFill>
          <a:blip r:embed="rId3"/>
          <a:stretch>
            <a:fillRect/>
          </a:stretch>
        </p:blipFill>
        <p:spPr>
          <a:xfrm>
            <a:off x="1254237" y="499092"/>
            <a:ext cx="6767763" cy="39373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886</Words>
  <Application>Microsoft Office PowerPoint</Application>
  <PresentationFormat>On-screen Show (16:9)</PresentationFormat>
  <Paragraphs>56</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Nunito</vt:lpstr>
      <vt:lpstr>Times New Roman</vt:lpstr>
      <vt:lpstr>Arial</vt:lpstr>
      <vt:lpstr>Playfair Display</vt:lpstr>
      <vt:lpstr>Calibri</vt:lpstr>
      <vt:lpstr>Maven Pro</vt:lpstr>
      <vt:lpstr>Momentum</vt:lpstr>
      <vt:lpstr>The Effect Of Hurricanes on surface water Salinity Levels</vt:lpstr>
      <vt:lpstr>Python: cleaning data:</vt:lpstr>
      <vt:lpstr>Python visualizing relationships:</vt:lpstr>
      <vt:lpstr>Why Should we care?</vt:lpstr>
      <vt:lpstr>Data: Nicole</vt:lpstr>
      <vt:lpstr>Hurricane Nicole Data: What does this tell us?</vt:lpstr>
      <vt:lpstr>Data: Ian</vt:lpstr>
      <vt:lpstr>Hurricane Ian Data: What does this tell us? </vt:lpstr>
      <vt:lpstr>Any Questions?</vt:lpstr>
      <vt:lpstr>Bibliography: Cañedo-Argüelles, M., Kefford, B. J., Piscart, C., Prat, N., Schäfer, R. B., &amp; Schulz, C. J. (2013). Salinisation of rivers: an urgent ecological issue. Environmental pollution, 173, 157-167. Herbert, E. R., Boon, P., Burgin, A. J., Neubauer, S. C., Franklin, R. B., Ardón, M., ... &amp; Gell, P. (2015). A global perspective on wetland salinization: ecological consequences of a growing threat to freshwater wetlands. Ecosphere, 6(10), 1-43. Jolly, I. D., McEwan, K. L., &amp; Holland, K. L. (2008). A review of groundwater–surface water interactions in arid/semi-arid wetlands and the consequences of salinity for wetland ecology. Ecohydrology: Ecosystems, Land and Water Process Interactions, Ecohydrogeomorphology, 1(1), 43-58. Machado, R. M. A., &amp; Serralheiro, R. P. (2017). Soil salinity: effect on vegetable crop growth. Management practices to prevent and mitigate soil salinization. Horticulturae, 3(2), 30. Werner, A. D., Bakker, M., Post, V. E., Vandenbohede, A., Lu, C., Ataie-Ashtiani, B., ... &amp; Barry, D. A. (2013). Seawater intrusion processes, investigation and management: recent advances and future challenges. Advances in water resources, 51, 3-26.  Babaei, A. A., Ghassemi, H., &amp; Dehghanian, A. (2014). Effects of salinity on corrosion behavior of 316L stainless steel in petrochemical industries. Journal of Solid State Electrochemistry, 18(8), 2043-2048.  Talukder, M. R. R., Rutherford, S., Huang, C., Phung, D., Islam, M. Z., &amp; Chu, C. (2017). Drinking water salinity and risk of hypertension: A systematic review and meta-analysis. Archives of environmental &amp; occupational health, 72(3), 126-138. U.S. Geological Survey. (2024). Surface Water Salinity Data. Retrieved from https://fl.water.usgs.gov/mapper/site_info.php?site=250802081035500&amp;agency=USGS&amp;info=sal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Hurricanes on Salinity Levels</dc:title>
  <cp:lastModifiedBy>William Thomas</cp:lastModifiedBy>
  <cp:revision>11</cp:revision>
  <dcterms:modified xsi:type="dcterms:W3CDTF">2024-04-25T17:23:41Z</dcterms:modified>
</cp:coreProperties>
</file>